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8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C4E-2BA8-4FC0-8099-1F2E065F4B7D}" type="datetimeFigureOut">
              <a:rPr lang="hr-HR" smtClean="0"/>
              <a:t>14.3.2021.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25A9-9397-45E3-8349-7BF6F4192F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7467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C4E-2BA8-4FC0-8099-1F2E065F4B7D}" type="datetimeFigureOut">
              <a:rPr lang="hr-HR" smtClean="0"/>
              <a:t>14.3.2021.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25A9-9397-45E3-8349-7BF6F4192F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92179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C4E-2BA8-4FC0-8099-1F2E065F4B7D}" type="datetimeFigureOut">
              <a:rPr lang="hr-HR" smtClean="0"/>
              <a:t>14.3.2021.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25A9-9397-45E3-8349-7BF6F4192FAC}" type="slidenum">
              <a:rPr lang="hr-HR" smtClean="0"/>
              <a:t>‹#›</a:t>
            </a:fld>
            <a:endParaRPr lang="hr-H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1906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C4E-2BA8-4FC0-8099-1F2E065F4B7D}" type="datetimeFigureOut">
              <a:rPr lang="hr-HR" smtClean="0"/>
              <a:t>14.3.2021.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25A9-9397-45E3-8349-7BF6F4192F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27774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C4E-2BA8-4FC0-8099-1F2E065F4B7D}" type="datetimeFigureOut">
              <a:rPr lang="hr-HR" smtClean="0"/>
              <a:t>14.3.2021.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25A9-9397-45E3-8349-7BF6F4192FAC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8048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C4E-2BA8-4FC0-8099-1F2E065F4B7D}" type="datetimeFigureOut">
              <a:rPr lang="hr-HR" smtClean="0"/>
              <a:t>14.3.2021.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25A9-9397-45E3-8349-7BF6F4192F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97756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C4E-2BA8-4FC0-8099-1F2E065F4B7D}" type="datetimeFigureOut">
              <a:rPr lang="hr-HR" smtClean="0"/>
              <a:t>14.3.2021.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25A9-9397-45E3-8349-7BF6F4192F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604134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C4E-2BA8-4FC0-8099-1F2E065F4B7D}" type="datetimeFigureOut">
              <a:rPr lang="hr-HR" smtClean="0"/>
              <a:t>14.3.2021.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25A9-9397-45E3-8349-7BF6F4192F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0132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C4E-2BA8-4FC0-8099-1F2E065F4B7D}" type="datetimeFigureOut">
              <a:rPr lang="hr-HR" smtClean="0"/>
              <a:t>14.3.2021.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25A9-9397-45E3-8349-7BF6F4192F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98532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C4E-2BA8-4FC0-8099-1F2E065F4B7D}" type="datetimeFigureOut">
              <a:rPr lang="hr-HR" smtClean="0"/>
              <a:t>14.3.2021.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25A9-9397-45E3-8349-7BF6F4192F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0804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C4E-2BA8-4FC0-8099-1F2E065F4B7D}" type="datetimeFigureOut">
              <a:rPr lang="hr-HR" smtClean="0"/>
              <a:t>14.3.2021.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25A9-9397-45E3-8349-7BF6F4192F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0995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C4E-2BA8-4FC0-8099-1F2E065F4B7D}" type="datetimeFigureOut">
              <a:rPr lang="hr-HR" smtClean="0"/>
              <a:t>14.3.2021.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25A9-9397-45E3-8349-7BF6F4192F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4705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C4E-2BA8-4FC0-8099-1F2E065F4B7D}" type="datetimeFigureOut">
              <a:rPr lang="hr-HR" smtClean="0"/>
              <a:t>14.3.2021.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25A9-9397-45E3-8349-7BF6F4192F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63118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C4E-2BA8-4FC0-8099-1F2E065F4B7D}" type="datetimeFigureOut">
              <a:rPr lang="hr-HR" smtClean="0"/>
              <a:t>14.3.2021.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25A9-9397-45E3-8349-7BF6F4192F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28118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C4E-2BA8-4FC0-8099-1F2E065F4B7D}" type="datetimeFigureOut">
              <a:rPr lang="hr-HR" smtClean="0"/>
              <a:t>14.3.2021.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25A9-9397-45E3-8349-7BF6F4192F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04553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8C4E-2BA8-4FC0-8099-1F2E065F4B7D}" type="datetimeFigureOut">
              <a:rPr lang="hr-HR" smtClean="0"/>
              <a:t>14.3.2021.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025A9-9397-45E3-8349-7BF6F4192F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4603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68C4E-2BA8-4FC0-8099-1F2E065F4B7D}" type="datetimeFigureOut">
              <a:rPr lang="hr-HR" smtClean="0"/>
              <a:t>14.3.2021.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F5025A9-9397-45E3-8349-7BF6F4192F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6149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Naslov 1"/>
              <p:cNvSpPr>
                <a:spLocks noGrp="1"/>
              </p:cNvSpPr>
              <p:nvPr>
                <p:ph type="ctrTitle"/>
              </p:nvPr>
            </p:nvSpPr>
            <p:spPr/>
            <p:txBody>
              <a:bodyPr/>
              <a:lstStyle/>
              <a:p>
                <a:r>
                  <a:rPr lang="hr-HR" dirty="0"/>
                  <a:t>Broj</a:t>
                </a:r>
                <a14:m>
                  <m:oMath xmlns:m="http://schemas.openxmlformats.org/officeDocument/2006/math">
                    <m:r>
                      <a:rPr lang="hr-H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hr-H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hr-HR" dirty="0"/>
              </a:p>
            </p:txBody>
          </p:sp>
        </mc:Choice>
        <mc:Fallback xmlns="">
          <p:sp>
            <p:nvSpPr>
              <p:cNvPr id="2" name="Naslov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blipFill rotWithShape="0">
                <a:blip r:embed="rId2"/>
                <a:stretch>
                  <a:fillRect b="-17347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7460" y="3756454"/>
            <a:ext cx="2209800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323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Povijest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zervirano mjesto sadržaja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01006"/>
              </a:xfrm>
            </p:spPr>
            <p:txBody>
              <a:bodyPr/>
              <a:lstStyle/>
              <a:p>
                <a:r>
                  <a:rPr lang="hr-HR" u="sng" dirty="0"/>
                  <a:t>Geometrijsko razdoblje:</a:t>
                </a:r>
              </a:p>
              <a:p>
                <a:r>
                  <a:rPr lang="hr-HR" dirty="0"/>
                  <a:t>Babilonci su oko 1900. god pr. Kr. utvrdili da </a:t>
                </a:r>
                <a14:m>
                  <m:oMath xmlns:m="http://schemas.openxmlformats.org/officeDocument/2006/math">
                    <m:r>
                      <a:rPr lang="hr-H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hr-HR" dirty="0"/>
                  <a:t> iznosi 25/8, a Egipćani 256/81</a:t>
                </a:r>
              </a:p>
              <a:p>
                <a:r>
                  <a:rPr lang="hr-HR" dirty="0"/>
                  <a:t>Arhimed iz Grčke je prvi točno procijenio njegovu vrijednost pomoću mnogokuta</a:t>
                </a:r>
              </a:p>
              <a:p>
                <a:r>
                  <a:rPr lang="hr-HR" dirty="0" err="1"/>
                  <a:t>Liu</a:t>
                </a:r>
                <a:r>
                  <a:rPr lang="hr-HR" dirty="0"/>
                  <a:t> </a:t>
                </a:r>
                <a:r>
                  <a:rPr lang="hr-HR" dirty="0" err="1"/>
                  <a:t>Hui</a:t>
                </a:r>
                <a:r>
                  <a:rPr lang="hr-HR" dirty="0"/>
                  <a:t> izmislio </a:t>
                </a:r>
                <a:r>
                  <a:rPr lang="hr-HR" dirty="0" err="1"/>
                  <a:t>Liu</a:t>
                </a:r>
                <a:r>
                  <a:rPr lang="hr-HR" dirty="0"/>
                  <a:t> </a:t>
                </a:r>
                <a:r>
                  <a:rPr lang="hr-HR" dirty="0" err="1"/>
                  <a:t>Huijev</a:t>
                </a:r>
                <a:r>
                  <a:rPr lang="hr-HR" dirty="0"/>
                  <a:t> </a:t>
                </a:r>
                <a14:m>
                  <m:oMath xmlns:m="http://schemas.openxmlformats.org/officeDocument/2006/math">
                    <m:r>
                      <a:rPr lang="hr-H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l-GR" dirty="0"/>
                  <a:t> </a:t>
                </a:r>
                <a:r>
                  <a:rPr lang="hr-HR" dirty="0"/>
                  <a:t>algoritam te postigao </a:t>
                </a:r>
                <a14:m>
                  <m:oMath xmlns:m="http://schemas.openxmlformats.org/officeDocument/2006/math">
                    <m:r>
                      <a:rPr lang="hr-H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hr-H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l-GR" dirty="0"/>
                  <a:t>=3,1416 </a:t>
                </a:r>
                <a:r>
                  <a:rPr lang="hr-HR" dirty="0"/>
                  <a:t>koristeći mnogokut od samo 96 stranica</a:t>
                </a:r>
              </a:p>
              <a:p>
                <a:endParaRPr lang="hr-HR" dirty="0"/>
              </a:p>
            </p:txBody>
          </p:sp>
        </mc:Choice>
        <mc:Fallback xmlns="">
          <p:sp>
            <p:nvSpPr>
              <p:cNvPr id="3" name="Rezervirano mjesto sadržaja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01006"/>
              </a:xfrm>
              <a:blipFill rotWithShape="0">
                <a:blip r:embed="rId2"/>
                <a:stretch>
                  <a:fillRect l="-1043" t="-2564" r="-58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 descr="Archimedes pi.sv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6127" y="5148881"/>
            <a:ext cx="3798587" cy="1106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2877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zervirano mjesto sadržaja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00225"/>
                <a:ext cx="10515600" cy="4351338"/>
              </a:xfrm>
            </p:spPr>
            <p:txBody>
              <a:bodyPr/>
              <a:lstStyle/>
              <a:p>
                <a:r>
                  <a:rPr lang="hr-HR" u="sng" dirty="0"/>
                  <a:t>Klasično razdoblje</a:t>
                </a:r>
              </a:p>
              <a:p>
                <a:r>
                  <a:rPr lang="hr-HR" sz="2400" dirty="0" err="1"/>
                  <a:t>Madhava</a:t>
                </a:r>
                <a:r>
                  <a:rPr lang="hr-HR" sz="2400" dirty="0"/>
                  <a:t> iz </a:t>
                </a:r>
                <a:r>
                  <a:rPr lang="hr-HR" sz="2400" dirty="0" err="1"/>
                  <a:t>Sangamagrama</a:t>
                </a:r>
                <a:r>
                  <a:rPr lang="hr-HR" sz="2400" dirty="0"/>
                  <a:t> prvi je uspio izračunati </a:t>
                </a:r>
                <a14:m>
                  <m:oMath xmlns:m="http://schemas.openxmlformats.org/officeDocument/2006/math">
                    <m:r>
                      <a:rPr lang="hr-H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hr-HR" sz="2400" dirty="0"/>
                  <a:t> na 11 znamenka </a:t>
                </a:r>
                <a14:m>
                  <m:oMath xmlns:m="http://schemas.openxmlformats.org/officeDocument/2006/math">
                    <m:r>
                      <a:rPr lang="hr-H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hr-HR" sz="2400" dirty="0"/>
                  <a:t>=3,14159265359 </a:t>
                </a:r>
              </a:p>
              <a:p>
                <a:r>
                  <a:rPr lang="hr-HR" sz="2400" dirty="0" err="1"/>
                  <a:t>Ludolph</a:t>
                </a:r>
                <a:r>
                  <a:rPr lang="hr-HR" sz="2400" dirty="0"/>
                  <a:t> van </a:t>
                </a:r>
                <a:r>
                  <a:rPr lang="hr-HR" sz="2400" dirty="0" err="1"/>
                  <a:t>Ceulen</a:t>
                </a:r>
                <a:r>
                  <a:rPr lang="hr-HR" sz="2400" dirty="0"/>
                  <a:t> pomoću mnogokuta sa 60·20</a:t>
                </a:r>
                <a:r>
                  <a:rPr lang="hr-HR" sz="2400" baseline="30000" dirty="0"/>
                  <a:t>29 izračunao 35 znamenaka</a:t>
                </a:r>
                <a:r>
                  <a:rPr lang="hr-HR" sz="2400" dirty="0"/>
                  <a:t> – </a:t>
                </a:r>
                <a:r>
                  <a:rPr lang="hr-HR" sz="2400" dirty="0" err="1"/>
                  <a:t>Ludolphov</a:t>
                </a:r>
                <a:r>
                  <a:rPr lang="hr-HR" sz="2400" dirty="0"/>
                  <a:t> broj</a:t>
                </a:r>
                <a:endParaRPr lang="hr-HR" sz="2400" baseline="30000" dirty="0"/>
              </a:p>
              <a:p>
                <a:r>
                  <a:rPr lang="hr-HR" sz="2400" dirty="0" err="1"/>
                  <a:t>Vièteova</a:t>
                </a:r>
                <a:r>
                  <a:rPr lang="hr-HR" sz="2400" dirty="0"/>
                  <a:t> formula – jedna od najvažnijih </a:t>
                </a:r>
              </a:p>
              <a:p>
                <a:endParaRPr lang="hr-HR" sz="2400" dirty="0"/>
              </a:p>
              <a:p>
                <a:r>
                  <a:rPr lang="hr-HR" sz="2400" dirty="0"/>
                  <a:t>John </a:t>
                </a:r>
                <a:r>
                  <a:rPr lang="hr-HR" sz="2400" dirty="0" err="1"/>
                  <a:t>Machine</a:t>
                </a:r>
                <a:r>
                  <a:rPr lang="hr-HR" sz="2400" dirty="0"/>
                  <a:t> – izračunao 100 decimala rabeći formulu:</a:t>
                </a:r>
              </a:p>
            </p:txBody>
          </p:sp>
        </mc:Choice>
        <mc:Fallback xmlns="">
          <p:sp>
            <p:nvSpPr>
              <p:cNvPr id="3" name="Rezervirano mjesto sadržaja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00225"/>
                <a:ext cx="10515600" cy="4351338"/>
              </a:xfrm>
              <a:blipFill rotWithShape="0">
                <a:blip r:embed="rId2"/>
                <a:stretch>
                  <a:fillRect l="-464" t="-840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AutoShape 4" descr="{\displaystyle {\frac {2}{\pi }}={\frac {\sqrt {2}}{2}}\cdot {\frac {\sqrt {2+{\sqrt {2}}}}{2}}\cdot {\frac {\sqrt {2+{\sqrt {2+{\sqrt {2}}}}}}{2}}\cdot \cdots \!}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0993" y="3683794"/>
            <a:ext cx="3362325" cy="714375"/>
          </a:xfrm>
          <a:prstGeom prst="rect">
            <a:avLst/>
          </a:prstGeom>
        </p:spPr>
      </p:pic>
      <p:sp>
        <p:nvSpPr>
          <p:cNvPr id="4" name="AutoShape 2" descr="{\displaystyle {\frac {\pi }{4}}=4\,\arctan {\frac {1}{5}}-\arctan {\frac {1}{239}}\!}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1028" name="Picture 4" descr="How To Make Pi. Various Estimation Methods for the… | by Andrew Oliver |  Towards Data Scien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6442" y="4865118"/>
            <a:ext cx="3156035" cy="683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3199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u="sng" dirty="0"/>
              <a:t>Digitalno doba:</a:t>
            </a:r>
          </a:p>
          <a:p>
            <a:r>
              <a:rPr lang="hr-HR" dirty="0"/>
              <a:t>Računa se pomoću računala</a:t>
            </a:r>
          </a:p>
          <a:p>
            <a:r>
              <a:rPr lang="hr-HR" dirty="0"/>
              <a:t>Računalo E</a:t>
            </a:r>
            <a:r>
              <a:rPr lang="en-US" dirty="0"/>
              <a:t>NI</a:t>
            </a:r>
            <a:r>
              <a:rPr lang="hr-HR" dirty="0"/>
              <a:t>AC – za 70 sati izračunalo je 2000 znamenki</a:t>
            </a:r>
          </a:p>
          <a:p>
            <a:r>
              <a:rPr lang="hr-HR" dirty="0" err="1"/>
              <a:t>Srinivasa</a:t>
            </a:r>
            <a:r>
              <a:rPr lang="hr-HR" dirty="0"/>
              <a:t> </a:t>
            </a:r>
            <a:r>
              <a:rPr lang="hr-HR" dirty="0" err="1"/>
              <a:t>Ramanujan</a:t>
            </a:r>
            <a:r>
              <a:rPr lang="hr-HR" dirty="0"/>
              <a:t> – indijski matematičar koji je otkrio nove formule, od kojih je najpoznatija:				te donosi 14 znamenki po izračunu</a:t>
            </a:r>
          </a:p>
        </p:txBody>
      </p:sp>
      <p:pic>
        <p:nvPicPr>
          <p:cNvPr id="2052" name="Picture 4" descr="Pin on home schoolin'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0" t="15855" r="1418" b="11395"/>
          <a:stretch/>
        </p:blipFill>
        <p:spPr bwMode="auto">
          <a:xfrm>
            <a:off x="2686584" y="4100975"/>
            <a:ext cx="3130378" cy="683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0034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Primjena u geometriji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zervirano mjesto sadržaja 3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hr-H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hr-HR" dirty="0"/>
                  <a:t> se definira kao omjer opsega i promjera kruga i koristi se u mnogo formula</a:t>
                </a:r>
              </a:p>
              <a:p>
                <a:endParaRPr lang="hr-HR" dirty="0"/>
              </a:p>
            </p:txBody>
          </p:sp>
        </mc:Choice>
        <mc:Fallback xmlns="">
          <p:sp>
            <p:nvSpPr>
              <p:cNvPr id="4" name="Rezervirano mjesto sadržaja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2" t="-942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Slik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7999" y="2545610"/>
            <a:ext cx="3382610" cy="3970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013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Pifilologija</a:t>
            </a:r>
            <a:endParaRPr lang="hr-H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zervirano mjesto sadržaja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r-HR" dirty="0"/>
                  <a:t>Umijeće pamćenja velikog broja znamenki broja </a:t>
                </a:r>
                <a14:m>
                  <m:oMath xmlns:m="http://schemas.openxmlformats.org/officeDocument/2006/math">
                    <m:r>
                      <a:rPr lang="hr-H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hr-HR" dirty="0"/>
              </a:p>
              <a:p>
                <a:r>
                  <a:rPr lang="hr-HR" dirty="0" err="1"/>
                  <a:t>Rajveer</a:t>
                </a:r>
                <a:r>
                  <a:rPr lang="hr-HR" dirty="0"/>
                  <a:t> </a:t>
                </a:r>
                <a:r>
                  <a:rPr lang="hr-HR" dirty="0" err="1"/>
                  <a:t>Meena</a:t>
                </a:r>
                <a:r>
                  <a:rPr lang="hr-HR" dirty="0"/>
                  <a:t> – svjetski rekorder sa 70 030 zapamćenih znamenki, za recitiranje mu je bilo potrebno 9 sati i 27 minuta</a:t>
                </a:r>
              </a:p>
              <a:p>
                <a:r>
                  <a:rPr lang="hr-HR" dirty="0" err="1"/>
                  <a:t>Piema</a:t>
                </a:r>
                <a:r>
                  <a:rPr lang="hr-HR" dirty="0"/>
                  <a:t> (poema + </a:t>
                </a:r>
                <a:r>
                  <a:rPr lang="hr-HR" dirty="0" err="1"/>
                  <a:t>pi</a:t>
                </a:r>
                <a:r>
                  <a:rPr lang="hr-HR" dirty="0"/>
                  <a:t>) – tehnika pamćenja kod koje pamtimo stihove, a broj slova u svakoj riječi odgovara </a:t>
                </a:r>
                <a:r>
                  <a:rPr lang="hr-HR" dirty="0" err="1"/>
                  <a:t>znamenci</a:t>
                </a:r>
                <a:r>
                  <a:rPr lang="hr-HR" dirty="0"/>
                  <a:t> broja </a:t>
                </a:r>
                <a14:m>
                  <m:oMath xmlns:m="http://schemas.openxmlformats.org/officeDocument/2006/math">
                    <m:r>
                      <a:rPr lang="hr-H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hr-HR" dirty="0"/>
                  <a:t> na tom mjestu </a:t>
                </a:r>
              </a:p>
            </p:txBody>
          </p:sp>
        </mc:Choice>
        <mc:Fallback xmlns="">
          <p:sp>
            <p:nvSpPr>
              <p:cNvPr id="3" name="Rezervirano mjesto sadržaja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2" t="-942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utoShape 2" descr="Brojevi e i π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96189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Zanimljivosti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zervirano mjesto sadržaja 2"/>
              <p:cNvSpPr>
                <a:spLocks noGrp="1"/>
              </p:cNvSpPr>
              <p:nvPr>
                <p:ph idx="1"/>
              </p:nvPr>
            </p:nvSpPr>
            <p:spPr>
              <a:xfrm>
                <a:off x="1013254" y="1825625"/>
                <a:ext cx="10340546" cy="1428321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hr-HR" sz="2400" dirty="0"/>
                  <a:t>Albert Einstein je rođen, a Stephen Hawking je umro na </a:t>
                </a:r>
                <a:r>
                  <a:rPr lang="en-US" sz="2400" dirty="0"/>
                  <a:t>D</a:t>
                </a:r>
                <a:r>
                  <a:rPr lang="hr-HR" sz="2400" dirty="0"/>
                  <a:t>an broja </a:t>
                </a:r>
                <a14:m>
                  <m:oMath xmlns:m="http://schemas.openxmlformats.org/officeDocument/2006/math">
                    <m:r>
                      <a:rPr lang="hr-H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hr-HR" sz="2400" dirty="0"/>
              </a:p>
              <a:p>
                <a:r>
                  <a:rPr lang="hr-HR" sz="2400" dirty="0"/>
                  <a:t>Simbol </a:t>
                </a:r>
                <a14:m>
                  <m:oMath xmlns:m="http://schemas.openxmlformats.org/officeDocument/2006/math">
                    <m:r>
                      <a:rPr lang="hr-H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hr-HR" sz="2400" dirty="0"/>
                  <a:t> je uveden u upotrebu 1706. godine</a:t>
                </a:r>
              </a:p>
              <a:p>
                <a:r>
                  <a:rPr lang="hr-HR" sz="2400" dirty="0"/>
                  <a:t>Ruđer Bošković je spjevao prvih 30 decimala broja </a:t>
                </a:r>
                <a14:m>
                  <m:oMath xmlns:m="http://schemas.openxmlformats.org/officeDocument/2006/math">
                    <m:r>
                      <a:rPr lang="hr-H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hr-HR" sz="2400" dirty="0"/>
              </a:p>
              <a:p>
                <a:endParaRPr lang="hr-HR" sz="2400" dirty="0"/>
              </a:p>
              <a:p>
                <a:endParaRPr lang="hr-HR" sz="2400" dirty="0"/>
              </a:p>
              <a:p>
                <a:endParaRPr lang="hr-HR" dirty="0"/>
              </a:p>
            </p:txBody>
          </p:sp>
        </mc:Choice>
        <mc:Fallback xmlns="">
          <p:sp>
            <p:nvSpPr>
              <p:cNvPr id="3" name="Rezervirano mjesto sadržaja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13254" y="1825625"/>
                <a:ext cx="10340546" cy="1428321"/>
              </a:xfrm>
              <a:blipFill>
                <a:blip r:embed="rId2"/>
                <a:stretch>
                  <a:fillRect l="-471" t="-5957" b="-25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kstniOkvir 3"/>
          <p:cNvSpPr txBox="1"/>
          <p:nvPr/>
        </p:nvSpPr>
        <p:spPr>
          <a:xfrm>
            <a:off x="2644345" y="3155092"/>
            <a:ext cx="642551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err="1"/>
              <a:t>Nek</a:t>
            </a:r>
            <a:r>
              <a:rPr lang="hr-HR" sz="1600" dirty="0"/>
              <a:t> i sada i vazda slavljeno</a:t>
            </a:r>
          </a:p>
          <a:p>
            <a:r>
              <a:rPr lang="hr-HR" sz="1600" dirty="0"/>
              <a:t> 3    1    4  1     5        9</a:t>
            </a:r>
          </a:p>
          <a:p>
            <a:r>
              <a:rPr lang="hr-HR" sz="1600" dirty="0"/>
              <a:t>na Zemlji jeste ime onoga</a:t>
            </a:r>
          </a:p>
          <a:p>
            <a:r>
              <a:rPr lang="hr-HR" sz="1600" dirty="0"/>
              <a:t> 2       6        5      3       5</a:t>
            </a:r>
          </a:p>
          <a:p>
            <a:r>
              <a:rPr lang="hr-HR" sz="1600" dirty="0"/>
              <a:t>Arhimeda, helenskog mudraca!</a:t>
            </a:r>
          </a:p>
          <a:p>
            <a:r>
              <a:rPr lang="hr-HR" sz="1600" dirty="0"/>
              <a:t>     8                  9                 7</a:t>
            </a:r>
          </a:p>
          <a:p>
            <a:r>
              <a:rPr lang="hr-HR" sz="1600" dirty="0"/>
              <a:t>Domišljat </a:t>
            </a:r>
            <a:r>
              <a:rPr lang="hr-HR" sz="1600" dirty="0" err="1"/>
              <a:t>bje</a:t>
            </a:r>
            <a:r>
              <a:rPr lang="hr-HR" sz="1600" dirty="0"/>
              <a:t> on kao Ptolomej;</a:t>
            </a:r>
          </a:p>
          <a:p>
            <a:r>
              <a:rPr lang="hr-HR" sz="1600" dirty="0"/>
              <a:t>      9         3    2    3        8</a:t>
            </a:r>
          </a:p>
          <a:p>
            <a:r>
              <a:rPr lang="hr-HR" sz="1600" dirty="0"/>
              <a:t>Svet plamen on </a:t>
            </a:r>
            <a:r>
              <a:rPr lang="hr-HR" sz="1600" dirty="0" err="1"/>
              <a:t>podade</a:t>
            </a:r>
            <a:r>
              <a:rPr lang="hr-HR" sz="1600" dirty="0"/>
              <a:t> nama tad;</a:t>
            </a:r>
          </a:p>
          <a:p>
            <a:r>
              <a:rPr lang="hr-HR" sz="1600" dirty="0"/>
              <a:t>  4       6         2        6         4      3</a:t>
            </a:r>
          </a:p>
          <a:p>
            <a:r>
              <a:rPr lang="hr-HR" sz="1600" dirty="0"/>
              <a:t>Kad kružnicu baš on odredio</a:t>
            </a:r>
          </a:p>
          <a:p>
            <a:r>
              <a:rPr lang="hr-HR" sz="1600" dirty="0"/>
              <a:t>  3         8         3     2       7</a:t>
            </a:r>
          </a:p>
          <a:p>
            <a:r>
              <a:rPr lang="hr-HR" sz="1600" dirty="0" err="1"/>
              <a:t>računajuć</a:t>
            </a:r>
            <a:r>
              <a:rPr lang="hr-HR" sz="1600" dirty="0"/>
              <a:t>.......     </a:t>
            </a:r>
          </a:p>
          <a:p>
            <a:r>
              <a:rPr lang="hr-HR" sz="1600" dirty="0"/>
              <a:t>      9	                                               Boškovićev spjev		</a:t>
            </a:r>
          </a:p>
        </p:txBody>
      </p:sp>
      <p:cxnSp>
        <p:nvCxnSpPr>
          <p:cNvPr id="6" name="Ravni poveznik sa strelicom 5"/>
          <p:cNvCxnSpPr/>
          <p:nvPr/>
        </p:nvCxnSpPr>
        <p:spPr>
          <a:xfrm>
            <a:off x="4382530" y="6491416"/>
            <a:ext cx="1219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5418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zervirano mjesto sadržaja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r-HR" dirty="0"/>
                  <a:t>Broj </a:t>
                </a:r>
                <a14:m>
                  <m:oMath xmlns:m="http://schemas.openxmlformats.org/officeDocument/2006/math">
                    <m:r>
                      <a:rPr lang="hr-H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hr-HR" dirty="0"/>
                  <a:t> se spominje u Bibliji gdje se pogrešno definirao kao </a:t>
                </a:r>
                <a14:m>
                  <m:oMath xmlns:m="http://schemas.openxmlformats.org/officeDocument/2006/math">
                    <m:r>
                      <a:rPr lang="hr-H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hr-HR" dirty="0"/>
                  <a:t>=3,0</a:t>
                </a:r>
              </a:p>
              <a:p>
                <a:r>
                  <a:rPr lang="hr-HR" dirty="0"/>
                  <a:t>Dan broja </a:t>
                </a:r>
                <a14:m>
                  <m:oMath xmlns:m="http://schemas.openxmlformats.org/officeDocument/2006/math">
                    <m:r>
                      <a:rPr lang="hr-H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hr-HR" dirty="0"/>
                  <a:t> obilježava se svake godine 14.3., a počeo se slaviti 1988. godine</a:t>
                </a:r>
              </a:p>
              <a:p>
                <a:endParaRPr lang="hr-HR" dirty="0"/>
              </a:p>
              <a:p>
                <a:endParaRPr lang="hr-HR" dirty="0"/>
              </a:p>
              <a:p>
                <a:endParaRPr lang="hr-HR" dirty="0"/>
              </a:p>
              <a:p>
                <a:endParaRPr lang="hr-HR" dirty="0"/>
              </a:p>
              <a:p>
                <a:endParaRPr lang="hr-HR" dirty="0"/>
              </a:p>
            </p:txBody>
          </p:sp>
        </mc:Choice>
        <mc:Fallback xmlns="">
          <p:sp>
            <p:nvSpPr>
              <p:cNvPr id="3" name="Rezervirano mjesto sadržaja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2" t="-942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4258" y="3943092"/>
            <a:ext cx="2762250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498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zervirano mjesto sadržaja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r-HR" dirty="0"/>
                  <a:t>Hvala na pažnji i sretan Vam Dan broja </a:t>
                </a:r>
                <a14:m>
                  <m:oMath xmlns:m="http://schemas.openxmlformats.org/officeDocument/2006/math">
                    <m:r>
                      <a:rPr lang="hr-H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hr-HR" dirty="0"/>
              </a:p>
              <a:p>
                <a:endParaRPr lang="hr-HR" dirty="0"/>
              </a:p>
              <a:p>
                <a:endParaRPr lang="hr-HR" dirty="0"/>
              </a:p>
              <a:p>
                <a:endParaRPr lang="hr-HR" dirty="0"/>
              </a:p>
              <a:p>
                <a:endParaRPr lang="hr-HR" dirty="0"/>
              </a:p>
              <a:p>
                <a:endParaRPr lang="hr-HR" dirty="0"/>
              </a:p>
              <a:p>
                <a:endParaRPr lang="hr-HR" dirty="0"/>
              </a:p>
              <a:p>
                <a:r>
                  <a:rPr lang="hr-HR" dirty="0"/>
                  <a:t>Izradili: Luka </a:t>
                </a:r>
                <a:r>
                  <a:rPr lang="hr-HR" dirty="0" err="1"/>
                  <a:t>Petrečija</a:t>
                </a:r>
                <a:r>
                  <a:rPr lang="hr-HR" dirty="0"/>
                  <a:t> i Dino </a:t>
                </a:r>
                <a:r>
                  <a:rPr lang="hr-HR" dirty="0" err="1"/>
                  <a:t>Čehulić</a:t>
                </a:r>
                <a:r>
                  <a:rPr lang="hr-HR" dirty="0"/>
                  <a:t>, 3.pm </a:t>
                </a:r>
              </a:p>
            </p:txBody>
          </p:sp>
        </mc:Choice>
        <mc:Fallback xmlns="">
          <p:sp>
            <p:nvSpPr>
              <p:cNvPr id="3" name="Rezervirano mjesto sadržaja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2" t="-942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utoShape 2" descr="Dan broja π | Profil Klet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87634369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422</TotalTime>
  <Words>398</Words>
  <Application>Microsoft Office PowerPoint</Application>
  <PresentationFormat>Široki zaslon</PresentationFormat>
  <Paragraphs>54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4" baseType="lpstr">
      <vt:lpstr>Arial</vt:lpstr>
      <vt:lpstr>Cambria Math</vt:lpstr>
      <vt:lpstr>Trebuchet MS</vt:lpstr>
      <vt:lpstr>Wingdings 3</vt:lpstr>
      <vt:lpstr>Faseta</vt:lpstr>
      <vt:lpstr>Broj π</vt:lpstr>
      <vt:lpstr>Povijest</vt:lpstr>
      <vt:lpstr>PowerPoint prezentacija</vt:lpstr>
      <vt:lpstr>PowerPoint prezentacija</vt:lpstr>
      <vt:lpstr>Primjena u geometriji</vt:lpstr>
      <vt:lpstr>Pifilologija</vt:lpstr>
      <vt:lpstr>Zanimljivosti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Broj π</dc:title>
  <dc:creator>DINO</dc:creator>
  <cp:lastModifiedBy>Nataša Mihaljević Bobičanec</cp:lastModifiedBy>
  <cp:revision>13</cp:revision>
  <dcterms:created xsi:type="dcterms:W3CDTF">2021-03-11T15:15:45Z</dcterms:created>
  <dcterms:modified xsi:type="dcterms:W3CDTF">2021-03-14T21:00:10Z</dcterms:modified>
</cp:coreProperties>
</file>